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3"/>
    <p:sldId id="262" r:id="rId4"/>
    <p:sldId id="257" r:id="rId5"/>
    <p:sldId id="258" r:id="rId6"/>
    <p:sldId id="271" r:id="rId7"/>
    <p:sldId id="264" r:id="rId9"/>
    <p:sldId id="265" r:id="rId10"/>
    <p:sldId id="259" r:id="rId11"/>
    <p:sldId id="267" r:id="rId12"/>
    <p:sldId id="285" r:id="rId13"/>
    <p:sldId id="286" r:id="rId14"/>
    <p:sldId id="287" r:id="rId15"/>
    <p:sldId id="26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6C6B"/>
    <a:srgbClr val="FFFFFF"/>
    <a:srgbClr val="000000"/>
    <a:srgbClr val="F1F1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69" d="100"/>
          <a:sy n="69" d="100"/>
        </p:scale>
        <p:origin x="594" y="60"/>
      </p:cViewPr>
      <p:guideLst>
        <p:guide orient="horz" pos="2259"/>
        <p:guide pos="2760"/>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CFAAFF-FF95-4373-B296-B119EFF5EB9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07596E-FD1D-42F8-8560-4CE6B7B034E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91"/>
        <p:cNvGrpSpPr/>
        <p:nvPr/>
      </p:nvGrpSpPr>
      <p:grpSpPr>
        <a:xfrm>
          <a:off x="0" y="0"/>
          <a:ext cx="0" cy="0"/>
          <a:chOff x="0" y="0"/>
          <a:chExt cx="0" cy="0"/>
        </a:xfrm>
      </p:grpSpPr>
      <p:sp>
        <p:nvSpPr>
          <p:cNvPr id="1792" name="Shape 1792"/>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p>
        </p:txBody>
      </p:sp>
      <p:sp>
        <p:nvSpPr>
          <p:cNvPr id="1793" name="Shape 179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Shape 1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ain_Layout">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Main Title+ SubTitle_Foo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5736DBF0-7C4E-49B4-BAFE-06FF96C2887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9286B9C-ECAA-4B2B-A2B0-3D6AA70B253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36DBF0-7C4E-49B4-BAFE-06FF96C2887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286B9C-ECAA-4B2B-A2B0-3D6AA70B253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b="23729"/>
          <a:stretch>
            <a:fillRect/>
          </a:stretch>
        </p:blipFill>
        <p:spPr>
          <a:xfrm>
            <a:off x="0" y="0"/>
            <a:ext cx="12192000" cy="6858000"/>
          </a:xfrm>
          <a:custGeom>
            <a:avLst/>
            <a:gdLst>
              <a:gd name="connsiteX0" fmla="*/ 0 w 12181032"/>
              <a:gd name="connsiteY0" fmla="*/ 0 h 6858000"/>
              <a:gd name="connsiteX1" fmla="*/ 12181032 w 12181032"/>
              <a:gd name="connsiteY1" fmla="*/ 0 h 6858000"/>
              <a:gd name="connsiteX2" fmla="*/ 12181032 w 12181032"/>
              <a:gd name="connsiteY2" fmla="*/ 6858000 h 6858000"/>
              <a:gd name="connsiteX3" fmla="*/ 0 w 1218103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1032" h="6858000">
                <a:moveTo>
                  <a:pt x="0" y="0"/>
                </a:moveTo>
                <a:lnTo>
                  <a:pt x="12181032" y="0"/>
                </a:lnTo>
                <a:lnTo>
                  <a:pt x="12181032" y="6858000"/>
                </a:lnTo>
                <a:lnTo>
                  <a:pt x="0" y="6858000"/>
                </a:lnTo>
                <a:close/>
              </a:path>
            </a:pathLst>
          </a:custGeom>
        </p:spPr>
      </p:pic>
      <p:sp>
        <p:nvSpPr>
          <p:cNvPr id="10" name="文本框 9"/>
          <p:cNvSpPr txBox="1"/>
          <p:nvPr/>
        </p:nvSpPr>
        <p:spPr>
          <a:xfrm>
            <a:off x="1799675" y="1780953"/>
            <a:ext cx="8509520" cy="1188720"/>
          </a:xfrm>
          <a:prstGeom prst="rect">
            <a:avLst/>
          </a:prstGeom>
          <a:noFill/>
        </p:spPr>
        <p:txBody>
          <a:bodyPr wrap="square" rtlCol="0">
            <a:spAutoFit/>
          </a:bodyPr>
          <a:lstStyle/>
          <a:p>
            <a:pPr algn="ctr"/>
            <a:r>
              <a:rPr lang="zh-CN" altLang="en-US" sz="7200" dirty="0">
                <a:blipFill>
                  <a:blip r:embed="rId2"/>
                  <a:tile tx="0" ty="0" sx="100000" sy="100000" flip="none" algn="tl"/>
                </a:blipFill>
                <a:latin typeface="方正大黑简体" panose="03000509000000000000" pitchFamily="65" charset="-122"/>
                <a:ea typeface="方正大黑简体" panose="03000509000000000000" pitchFamily="65" charset="-122"/>
              </a:rPr>
              <a:t>代码编写</a:t>
            </a:r>
            <a:endParaRPr lang="zh-CN" altLang="en-US" sz="7200" dirty="0">
              <a:blipFill>
                <a:blip r:embed="rId2"/>
                <a:tile tx="0" ty="0" sx="100000" sy="100000" flip="none" algn="tl"/>
              </a:blipFill>
              <a:latin typeface="方正大黑简体" panose="03000509000000000000" pitchFamily="65" charset="-122"/>
              <a:ea typeface="方正大黑简体" panose="03000509000000000000" pitchFamily="65" charset="-122"/>
            </a:endParaRPr>
          </a:p>
        </p:txBody>
      </p:sp>
      <p:sp>
        <p:nvSpPr>
          <p:cNvPr id="11" name="文本框 10"/>
          <p:cNvSpPr txBox="1"/>
          <p:nvPr/>
        </p:nvSpPr>
        <p:spPr>
          <a:xfrm>
            <a:off x="5253990" y="3211830"/>
            <a:ext cx="1600200" cy="548640"/>
          </a:xfrm>
          <a:prstGeom prst="rect">
            <a:avLst/>
          </a:prstGeom>
          <a:noFill/>
        </p:spPr>
        <p:txBody>
          <a:bodyPr wrap="square" rtlCol="0">
            <a:spAutoFit/>
          </a:bodyPr>
          <a:lstStyle/>
          <a:p>
            <a:pPr algn="ctr"/>
            <a:r>
              <a:rPr lang="en-US" altLang="zh-CN" sz="2800" dirty="0">
                <a:solidFill>
                  <a:schemeClr val="bg1">
                    <a:lumMod val="75000"/>
                  </a:schemeClr>
                </a:solidFill>
              </a:rPr>
              <a:t>G13</a:t>
            </a:r>
            <a:endParaRPr lang="en-US" altLang="zh-CN" sz="2800" dirty="0">
              <a:solidFill>
                <a:schemeClr val="bg1">
                  <a:lumMod val="75000"/>
                </a:schemeClr>
              </a:solidFill>
            </a:endParaRPr>
          </a:p>
        </p:txBody>
      </p:sp>
      <p:cxnSp>
        <p:nvCxnSpPr>
          <p:cNvPr id="3" name="直接连接符 2"/>
          <p:cNvCxnSpPr/>
          <p:nvPr/>
        </p:nvCxnSpPr>
        <p:spPr>
          <a:xfrm>
            <a:off x="1953491" y="2870442"/>
            <a:ext cx="8132618" cy="0"/>
          </a:xfrm>
          <a:prstGeom prst="line">
            <a:avLst/>
          </a:prstGeom>
          <a:ln>
            <a:solidFill>
              <a:srgbClr val="F1F1EF"/>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1882805" y="2859138"/>
            <a:ext cx="8286434" cy="352425"/>
          </a:xfrm>
          <a:prstGeom prst="rect">
            <a:avLst/>
          </a:prstGeom>
          <a:noFill/>
        </p:spPr>
        <p:txBody>
          <a:bodyPr wrap="square" rtlCol="0">
            <a:spAutoFit/>
          </a:bodyPr>
          <a:lstStyle/>
          <a:p>
            <a:pPr algn="dist"/>
            <a:endParaRPr lang="zh-CN" sz="1600" dirty="0">
              <a:solidFill>
                <a:srgbClr val="D9D9D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72" name="文本框 71"/>
          <p:cNvSpPr txBox="1"/>
          <p:nvPr/>
        </p:nvSpPr>
        <p:spPr>
          <a:xfrm>
            <a:off x="209550" y="266700"/>
            <a:ext cx="4171950" cy="613410"/>
          </a:xfrm>
          <a:prstGeom prst="rect">
            <a:avLst/>
          </a:prstGeom>
          <a:noFill/>
        </p:spPr>
        <p:txBody>
          <a:bodyPr wrap="square" rtlCol="0">
            <a:spAutoFit/>
          </a:bodyPr>
          <a:lstStyle/>
          <a:p>
            <a:r>
              <a:rPr lang="en-US" sz="3200" dirty="0">
                <a:solidFill>
                  <a:schemeClr val="bg1"/>
                </a:solidFill>
              </a:rPr>
              <a:t>2.</a:t>
            </a:r>
            <a:r>
              <a:rPr lang="zh-CN" altLang="en-US" sz="3200" dirty="0">
                <a:solidFill>
                  <a:schemeClr val="bg1"/>
                </a:solidFill>
              </a:rPr>
              <a:t>数据说明</a:t>
            </a:r>
            <a:endParaRPr lang="zh-CN" altLang="en-US" sz="3200" dirty="0">
              <a:solidFill>
                <a:schemeClr val="bg1"/>
              </a:solidFill>
            </a:endParaRPr>
          </a:p>
        </p:txBody>
      </p:sp>
      <p:sp>
        <p:nvSpPr>
          <p:cNvPr id="2" name="文本框 1"/>
          <p:cNvSpPr txBox="1"/>
          <p:nvPr/>
        </p:nvSpPr>
        <p:spPr>
          <a:xfrm>
            <a:off x="1138555" y="1639570"/>
            <a:ext cx="9419590" cy="2255520"/>
          </a:xfrm>
          <a:prstGeom prst="rect">
            <a:avLst/>
          </a:prstGeom>
          <a:noFill/>
        </p:spPr>
        <p:txBody>
          <a:bodyPr wrap="square" rtlCol="0">
            <a:spAutoFit/>
          </a:bodyPr>
          <a:p>
            <a:r>
              <a:rPr lang="en-US" altLang="zh-CN" sz="2800"/>
              <a:t>       </a:t>
            </a:r>
            <a:r>
              <a:rPr lang="zh-CN" altLang="en-US" sz="2800"/>
              <a:t>数据说明的次序应该标准化。</a:t>
            </a:r>
            <a:endParaRPr lang="zh-CN" altLang="en-US" sz="2800"/>
          </a:p>
          <a:p>
            <a:r>
              <a:rPr lang="zh-CN" altLang="en-US" sz="2800"/>
              <a:t>       当多个 变量名在一个语句中说明时，应该按照字母顺序排列这些变量。</a:t>
            </a:r>
            <a:endParaRPr lang="zh-CN" altLang="en-US" sz="2800"/>
          </a:p>
          <a:p>
            <a:r>
              <a:rPr lang="zh-CN" altLang="en-US" sz="2800"/>
              <a:t>       如果设计时使用了一个复杂的数据结构，则应该注解说明这个数据结构的方法和特点。</a:t>
            </a:r>
            <a:endParaRPr lang="zh-CN" altLang="en-US"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72" name="文本框 71"/>
          <p:cNvSpPr txBox="1"/>
          <p:nvPr/>
        </p:nvSpPr>
        <p:spPr>
          <a:xfrm>
            <a:off x="209550" y="266700"/>
            <a:ext cx="4171950" cy="613410"/>
          </a:xfrm>
          <a:prstGeom prst="rect">
            <a:avLst/>
          </a:prstGeom>
          <a:noFill/>
        </p:spPr>
        <p:txBody>
          <a:bodyPr wrap="square" rtlCol="0">
            <a:spAutoFit/>
          </a:bodyPr>
          <a:lstStyle/>
          <a:p>
            <a:r>
              <a:rPr lang="en-US" sz="3200" dirty="0">
                <a:solidFill>
                  <a:schemeClr val="bg1"/>
                </a:solidFill>
              </a:rPr>
              <a:t>3.</a:t>
            </a:r>
            <a:r>
              <a:rPr lang="zh-CN" altLang="en-US" sz="3200" dirty="0">
                <a:solidFill>
                  <a:schemeClr val="bg1"/>
                </a:solidFill>
              </a:rPr>
              <a:t>语句构造</a:t>
            </a:r>
            <a:endParaRPr lang="zh-CN" altLang="en-US" sz="3200" dirty="0">
              <a:solidFill>
                <a:schemeClr val="bg1"/>
              </a:solidFill>
            </a:endParaRPr>
          </a:p>
        </p:txBody>
      </p:sp>
      <p:sp>
        <p:nvSpPr>
          <p:cNvPr id="2" name="文本框 1"/>
          <p:cNvSpPr txBox="1"/>
          <p:nvPr/>
        </p:nvSpPr>
        <p:spPr>
          <a:xfrm>
            <a:off x="1301750" y="2043430"/>
            <a:ext cx="8996680" cy="2255520"/>
          </a:xfrm>
          <a:prstGeom prst="rect">
            <a:avLst/>
          </a:prstGeom>
          <a:noFill/>
        </p:spPr>
        <p:txBody>
          <a:bodyPr wrap="square" rtlCol="0">
            <a:spAutoFit/>
          </a:bodyPr>
          <a:p>
            <a:r>
              <a:rPr lang="zh-CN" altLang="en-US" sz="2800"/>
              <a:t>不要为了节省空间而把多个语句写在同一行。</a:t>
            </a:r>
            <a:endParaRPr lang="zh-CN" altLang="en-US" sz="2800"/>
          </a:p>
          <a:p>
            <a:r>
              <a:rPr lang="zh-CN" altLang="en-US" sz="2800"/>
              <a:t>尽量避免复杂的条件测试。</a:t>
            </a:r>
            <a:endParaRPr lang="zh-CN" altLang="en-US" sz="2800"/>
          </a:p>
          <a:p>
            <a:r>
              <a:rPr lang="zh-CN" altLang="en-US" sz="2800"/>
              <a:t>尽量减少对</a:t>
            </a:r>
            <a:r>
              <a:rPr lang="en-US" altLang="zh-CN" sz="2800"/>
              <a:t>“</a:t>
            </a:r>
            <a:r>
              <a:rPr lang="zh-CN" altLang="en-US" sz="2800"/>
              <a:t>非</a:t>
            </a:r>
            <a:r>
              <a:rPr lang="en-US" altLang="zh-CN" sz="2800"/>
              <a:t>”</a:t>
            </a:r>
            <a:r>
              <a:rPr lang="zh-CN" altLang="en-US" sz="2800"/>
              <a:t>条件的测试。</a:t>
            </a:r>
            <a:endParaRPr lang="zh-CN" altLang="en-US" sz="2800"/>
          </a:p>
          <a:p>
            <a:r>
              <a:rPr lang="zh-CN" altLang="en-US" sz="2800"/>
              <a:t>避免大量使用循环嵌套和条件嵌套</a:t>
            </a:r>
            <a:endParaRPr lang="zh-CN" altLang="en-US" sz="2800"/>
          </a:p>
          <a:p>
            <a:r>
              <a:rPr lang="zh-CN" altLang="en-US" sz="2800"/>
              <a:t>利用括号使表达式的运算次序清晰直观</a:t>
            </a:r>
            <a:endParaRPr lang="zh-CN" altLang="en-US" sz="2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1" name="图片 40"/>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72" name="文本框 71"/>
          <p:cNvSpPr txBox="1"/>
          <p:nvPr/>
        </p:nvSpPr>
        <p:spPr>
          <a:xfrm>
            <a:off x="209550" y="266700"/>
            <a:ext cx="4171950" cy="613410"/>
          </a:xfrm>
          <a:prstGeom prst="rect">
            <a:avLst/>
          </a:prstGeom>
          <a:noFill/>
        </p:spPr>
        <p:txBody>
          <a:bodyPr wrap="square" rtlCol="0">
            <a:spAutoFit/>
          </a:bodyPr>
          <a:lstStyle/>
          <a:p>
            <a:r>
              <a:rPr lang="en-US" sz="3200" dirty="0">
                <a:solidFill>
                  <a:schemeClr val="bg1"/>
                </a:solidFill>
              </a:rPr>
              <a:t>4.</a:t>
            </a:r>
            <a:r>
              <a:rPr lang="zh-CN" altLang="en-US" sz="3200" dirty="0">
                <a:solidFill>
                  <a:schemeClr val="bg1"/>
                </a:solidFill>
              </a:rPr>
              <a:t>输入和输出</a:t>
            </a:r>
            <a:endParaRPr lang="zh-CN" altLang="en-US" sz="3200" dirty="0">
              <a:solidFill>
                <a:schemeClr val="bg1"/>
              </a:solidFill>
            </a:endParaRPr>
          </a:p>
        </p:txBody>
      </p:sp>
      <p:sp>
        <p:nvSpPr>
          <p:cNvPr id="2" name="文本框 1"/>
          <p:cNvSpPr txBox="1"/>
          <p:nvPr/>
        </p:nvSpPr>
        <p:spPr>
          <a:xfrm>
            <a:off x="1128395" y="1579880"/>
            <a:ext cx="9711055" cy="3535680"/>
          </a:xfrm>
          <a:prstGeom prst="rect">
            <a:avLst/>
          </a:prstGeom>
          <a:noFill/>
        </p:spPr>
        <p:txBody>
          <a:bodyPr wrap="square" rtlCol="0">
            <a:spAutoFit/>
          </a:bodyPr>
          <a:p>
            <a:r>
              <a:rPr lang="zh-CN" altLang="en-US" sz="2800"/>
              <a:t>对所有输入数据都进行检验</a:t>
            </a:r>
            <a:endParaRPr lang="zh-CN" altLang="en-US" sz="2800"/>
          </a:p>
          <a:p>
            <a:r>
              <a:rPr lang="zh-CN" altLang="en-US" sz="2800"/>
              <a:t>检查输入项重要组合的合法性</a:t>
            </a:r>
            <a:endParaRPr lang="zh-CN" altLang="en-US" sz="2800"/>
          </a:p>
          <a:p>
            <a:r>
              <a:rPr lang="zh-CN" altLang="en-US" sz="2800"/>
              <a:t>保持输入格式简单</a:t>
            </a:r>
            <a:endParaRPr lang="zh-CN" altLang="en-US" sz="2800"/>
          </a:p>
          <a:p>
            <a:r>
              <a:rPr lang="zh-CN" altLang="en-US" sz="2800"/>
              <a:t>使用数据结束标记，不要要求用户指定数据的数目</a:t>
            </a:r>
            <a:endParaRPr lang="zh-CN" altLang="en-US" sz="2800"/>
          </a:p>
          <a:p>
            <a:r>
              <a:rPr lang="zh-CN" altLang="en-US" sz="2800"/>
              <a:t>明确提示交互式输入的请求，详细说明可用的选择或边界值</a:t>
            </a:r>
            <a:endParaRPr lang="zh-CN" altLang="en-US" sz="2800"/>
          </a:p>
          <a:p>
            <a:r>
              <a:rPr lang="zh-CN" altLang="en-US" sz="2800"/>
              <a:t>当程序设计语言对格式有严格要求时，应保持输入格式一致</a:t>
            </a:r>
            <a:endParaRPr lang="zh-CN" altLang="en-US" sz="2800"/>
          </a:p>
          <a:p>
            <a:r>
              <a:rPr lang="zh-CN" altLang="en-US" sz="2800"/>
              <a:t>设计良好的输出报表</a:t>
            </a:r>
            <a:endParaRPr lang="zh-CN" altLang="en-US" sz="2800"/>
          </a:p>
          <a:p>
            <a:r>
              <a:rPr lang="zh-CN" altLang="en-US" sz="2800"/>
              <a:t>给所有输出数据加标志</a:t>
            </a:r>
            <a:endParaRPr lang="zh-CN" altLang="en-US" sz="2800"/>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rcRect b="23729"/>
          <a:stretch>
            <a:fillRect/>
          </a:stretch>
        </p:blipFill>
        <p:spPr>
          <a:xfrm>
            <a:off x="0" y="0"/>
            <a:ext cx="12192000" cy="6858000"/>
          </a:xfrm>
          <a:custGeom>
            <a:avLst/>
            <a:gdLst>
              <a:gd name="connsiteX0" fmla="*/ 0 w 12181032"/>
              <a:gd name="connsiteY0" fmla="*/ 0 h 6858000"/>
              <a:gd name="connsiteX1" fmla="*/ 12181032 w 12181032"/>
              <a:gd name="connsiteY1" fmla="*/ 0 h 6858000"/>
              <a:gd name="connsiteX2" fmla="*/ 12181032 w 12181032"/>
              <a:gd name="connsiteY2" fmla="*/ 6858000 h 6858000"/>
              <a:gd name="connsiteX3" fmla="*/ 0 w 1218103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1032" h="6858000">
                <a:moveTo>
                  <a:pt x="0" y="0"/>
                </a:moveTo>
                <a:lnTo>
                  <a:pt x="12181032" y="0"/>
                </a:lnTo>
                <a:lnTo>
                  <a:pt x="12181032" y="6858000"/>
                </a:lnTo>
                <a:lnTo>
                  <a:pt x="0" y="6858000"/>
                </a:lnTo>
                <a:close/>
              </a:path>
            </a:pathLst>
          </a:custGeom>
        </p:spPr>
      </p:pic>
      <p:sp>
        <p:nvSpPr>
          <p:cNvPr id="12" name="文本框 11"/>
          <p:cNvSpPr txBox="1"/>
          <p:nvPr/>
        </p:nvSpPr>
        <p:spPr>
          <a:xfrm>
            <a:off x="5311775" y="3236595"/>
            <a:ext cx="1569085" cy="548640"/>
          </a:xfrm>
          <a:prstGeom prst="rect">
            <a:avLst/>
          </a:prstGeom>
          <a:noFill/>
        </p:spPr>
        <p:txBody>
          <a:bodyPr wrap="square" rtlCol="0">
            <a:spAutoFit/>
          </a:bodyPr>
          <a:lstStyle/>
          <a:p>
            <a:pPr algn="ctr"/>
            <a:r>
              <a:rPr lang="en-US" altLang="zh-CN" sz="2800" dirty="0">
                <a:solidFill>
                  <a:schemeClr val="bg1">
                    <a:lumMod val="75000"/>
                  </a:schemeClr>
                </a:solidFill>
              </a:rPr>
              <a:t>G13</a:t>
            </a:r>
            <a:endParaRPr lang="en-US" altLang="zh-CN" sz="2800" dirty="0">
              <a:solidFill>
                <a:schemeClr val="bg1">
                  <a:lumMod val="75000"/>
                </a:schemeClr>
              </a:solidFill>
            </a:endParaRPr>
          </a:p>
        </p:txBody>
      </p:sp>
      <p:cxnSp>
        <p:nvCxnSpPr>
          <p:cNvPr id="3" name="直接连接符 2"/>
          <p:cNvCxnSpPr/>
          <p:nvPr/>
        </p:nvCxnSpPr>
        <p:spPr>
          <a:xfrm>
            <a:off x="1953491" y="2870442"/>
            <a:ext cx="8132618" cy="0"/>
          </a:xfrm>
          <a:prstGeom prst="line">
            <a:avLst/>
          </a:prstGeom>
          <a:ln>
            <a:solidFill>
              <a:srgbClr val="F1F1EF"/>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261360" y="1771650"/>
            <a:ext cx="5642610" cy="1188720"/>
          </a:xfrm>
          <a:prstGeom prst="rect">
            <a:avLst/>
          </a:prstGeom>
          <a:noFill/>
        </p:spPr>
        <p:txBody>
          <a:bodyPr wrap="square" rtlCol="0">
            <a:spAutoFit/>
          </a:bodyPr>
          <a:lstStyle/>
          <a:p>
            <a:pPr algn="ctr"/>
            <a:r>
              <a:rPr lang="en-US" altLang="zh-CN" sz="7200" dirty="0">
                <a:blipFill>
                  <a:blip r:embed="rId2"/>
                  <a:tile tx="0" ty="0" sx="100000" sy="100000" flip="none" algn="tl"/>
                </a:blipFill>
                <a:latin typeface="方正大黑简体" panose="03000509000000000000" pitchFamily="65" charset="-122"/>
                <a:ea typeface="方正大黑简体" panose="03000509000000000000" pitchFamily="65" charset="-122"/>
              </a:rPr>
              <a:t>THANK YOU</a:t>
            </a:r>
            <a:endParaRPr lang="en-US" altLang="zh-CN" sz="7200" dirty="0">
              <a:blipFill>
                <a:blip r:embed="rId2"/>
                <a:tile tx="0" ty="0" sx="100000" sy="100000" flip="none" algn="tl"/>
              </a:blipFill>
              <a:latin typeface="方正大黑简体" panose="03000509000000000000" pitchFamily="65" charset="-122"/>
              <a:ea typeface="方正大黑简体" panose="03000509000000000000" pitchFamily="65"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grpSp>
        <p:nvGrpSpPr>
          <p:cNvPr id="9" name="组合 8"/>
          <p:cNvGrpSpPr/>
          <p:nvPr/>
        </p:nvGrpSpPr>
        <p:grpSpPr>
          <a:xfrm>
            <a:off x="0" y="0"/>
            <a:ext cx="12192001" cy="1705514"/>
            <a:chOff x="1" y="0"/>
            <a:chExt cx="12192000" cy="1499318"/>
          </a:xfrm>
        </p:grpSpPr>
        <p:sp>
          <p:nvSpPr>
            <p:cNvPr id="10" name="矩形 9"/>
            <p:cNvSpPr/>
            <p:nvPr/>
          </p:nvSpPr>
          <p:spPr>
            <a:xfrm>
              <a:off x="1" y="0"/>
              <a:ext cx="12192000" cy="1499318"/>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D6A0BD"/>
                </a:solidFill>
                <a:effectLst/>
                <a:uLnTx/>
                <a:uFillTx/>
                <a:cs typeface="+mn-ea"/>
                <a:sym typeface="+mn-lt"/>
              </a:endParaRPr>
            </a:p>
          </p:txBody>
        </p:sp>
        <p:sp>
          <p:nvSpPr>
            <p:cNvPr id="11" name="矩形 10"/>
            <p:cNvSpPr/>
            <p:nvPr/>
          </p:nvSpPr>
          <p:spPr>
            <a:xfrm>
              <a:off x="1600200" y="323850"/>
              <a:ext cx="8991600" cy="704850"/>
            </a:xfrm>
            <a:prstGeom prst="rect">
              <a:avLst/>
            </a:prstGeom>
            <a:solidFill>
              <a:srgbClr val="F8F8F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8F8F8"/>
                </a:solidFill>
                <a:effectLst/>
                <a:uLnTx/>
                <a:uFillTx/>
                <a:cs typeface="+mn-ea"/>
                <a:sym typeface="+mn-lt"/>
              </a:endParaRPr>
            </a:p>
          </p:txBody>
        </p:sp>
        <p:sp>
          <p:nvSpPr>
            <p:cNvPr id="12" name="文本框 11"/>
            <p:cNvSpPr txBox="1"/>
            <p:nvPr/>
          </p:nvSpPr>
          <p:spPr>
            <a:xfrm>
              <a:off x="2333625" y="365124"/>
              <a:ext cx="7524750" cy="653686"/>
            </a:xfrm>
            <a:prstGeom prst="rect">
              <a:avLst/>
            </a:prstGeom>
            <a:noFill/>
          </p:spPr>
          <p:txBody>
            <a:bodyPr wrap="square" rtlCol="0">
              <a:spAutoFit/>
            </a:bodyPr>
            <a:lstStyle/>
            <a:p>
              <a:pPr algn="ctr"/>
              <a:r>
                <a:rPr lang="zh-CN" altLang="en-US" sz="4000" b="1" dirty="0">
                  <a:solidFill>
                    <a:schemeClr val="accent2"/>
                  </a:solidFill>
                  <a:cs typeface="+mn-ea"/>
                  <a:sym typeface="+mn-lt"/>
                </a:rPr>
                <a:t>编码的重要性</a:t>
              </a:r>
              <a:endParaRPr lang="zh-CN" altLang="en-US" sz="4000" b="1" dirty="0">
                <a:solidFill>
                  <a:schemeClr val="accent2"/>
                </a:solidFill>
                <a:cs typeface="+mn-ea"/>
                <a:sym typeface="+mn-lt"/>
              </a:endParaRPr>
            </a:p>
          </p:txBody>
        </p:sp>
      </p:grpSp>
      <p:sp>
        <p:nvSpPr>
          <p:cNvPr id="13" name="文本框 12"/>
          <p:cNvSpPr txBox="1"/>
          <p:nvPr/>
        </p:nvSpPr>
        <p:spPr>
          <a:xfrm>
            <a:off x="374073" y="2658645"/>
            <a:ext cx="11443854" cy="2773680"/>
          </a:xfrm>
          <a:prstGeom prst="rect">
            <a:avLst/>
          </a:prstGeom>
          <a:noFill/>
        </p:spPr>
        <p:txBody>
          <a:bodyPr wrap="square" rtlCol="0">
            <a:spAutoFit/>
          </a:bodyPr>
          <a:lstStyle>
            <a:defPPr>
              <a:defRPr lang="zh-CN"/>
            </a:defPPr>
            <a:lvl1pPr>
              <a:defRPr sz="9600">
                <a:solidFill>
                  <a:srgbClr val="4E4D49"/>
                </a:solidFill>
                <a:latin typeface="禹卫书法行书简体" panose="02000603000000000000" pitchFamily="2" charset="-122"/>
                <a:ea typeface="禹卫书法行书简体" panose="02000603000000000000" pitchFamily="2" charset="-122"/>
              </a:defRPr>
            </a:lvl1pPr>
          </a:lstStyle>
          <a:p>
            <a:pPr algn="just"/>
            <a:r>
              <a:rPr lang="zh-CN" altLang="en-US" sz="4400" dirty="0">
                <a:solidFill>
                  <a:schemeClr val="bg1"/>
                </a:solidFill>
                <a:latin typeface="方正大黑简体" panose="03000509000000000000" pitchFamily="65" charset="-122"/>
                <a:ea typeface="方正大黑简体" panose="03000509000000000000" pitchFamily="65" charset="-122"/>
              </a:rPr>
              <a:t>    编码是对设计的进一步具体化，所选用的程序设计语言的特点及编码风格将对程序的可靠性，可读性，可测试性和可维护性产生深远的影响。</a:t>
            </a:r>
            <a:endParaRPr lang="en-US" altLang="zh-CN" sz="4400" dirty="0">
              <a:solidFill>
                <a:schemeClr val="bg1"/>
              </a:solidFill>
              <a:latin typeface="方正大黑简体" panose="03000509000000000000" pitchFamily="65" charset="-122"/>
              <a:ea typeface="方正大黑简体" panose="03000509000000000000" pitchFamily="65"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87" name="文本框 86"/>
          <p:cNvSpPr txBox="1"/>
          <p:nvPr/>
        </p:nvSpPr>
        <p:spPr>
          <a:xfrm>
            <a:off x="5423065" y="739851"/>
            <a:ext cx="1234947" cy="707886"/>
          </a:xfrm>
          <a:prstGeom prst="rect">
            <a:avLst/>
          </a:prstGeom>
          <a:noFill/>
        </p:spPr>
        <p:txBody>
          <a:bodyPr wrap="square" rtlCol="0">
            <a:spAutoFit/>
          </a:bodyPr>
          <a:lstStyle/>
          <a:p>
            <a:r>
              <a:rPr lang="zh-CN" altLang="en-US" sz="4000" dirty="0">
                <a:solidFill>
                  <a:schemeClr val="bg1"/>
                </a:solidFill>
              </a:rPr>
              <a:t>目录</a:t>
            </a:r>
            <a:endParaRPr lang="zh-CN" altLang="en-US" sz="4000" dirty="0">
              <a:solidFill>
                <a:schemeClr val="bg1"/>
              </a:solidFill>
            </a:endParaRPr>
          </a:p>
        </p:txBody>
      </p:sp>
      <p:sp>
        <p:nvSpPr>
          <p:cNvPr id="88" name="文本框 87"/>
          <p:cNvSpPr txBox="1"/>
          <p:nvPr/>
        </p:nvSpPr>
        <p:spPr>
          <a:xfrm>
            <a:off x="4057142" y="2236360"/>
            <a:ext cx="4213051" cy="678815"/>
          </a:xfrm>
          <a:prstGeom prst="rect">
            <a:avLst/>
          </a:prstGeom>
          <a:noFill/>
        </p:spPr>
        <p:txBody>
          <a:bodyPr wrap="square" rtlCol="0">
            <a:spAutoFit/>
          </a:bodyPr>
          <a:lstStyle/>
          <a:p>
            <a:r>
              <a:rPr lang="zh-CN" altLang="en-US" sz="3600" dirty="0">
                <a:solidFill>
                  <a:srgbClr val="F2F2F2"/>
                </a:solidFill>
                <a:latin typeface="Arial" panose="020B0604020202020204" pitchFamily="34" charset="0"/>
                <a:cs typeface="Arial" panose="020B0604020202020204" pitchFamily="34" charset="0"/>
              </a:rPr>
              <a:t>选择程序设计语言</a:t>
            </a:r>
            <a:endParaRPr lang="zh-CN" altLang="en-US" sz="3600" dirty="0">
              <a:solidFill>
                <a:srgbClr val="F2F2F2"/>
              </a:solidFill>
              <a:latin typeface="Arial" panose="020B0604020202020204" pitchFamily="34" charset="0"/>
              <a:cs typeface="Arial" panose="020B0604020202020204" pitchFamily="34" charset="0"/>
            </a:endParaRPr>
          </a:p>
        </p:txBody>
      </p:sp>
      <p:sp>
        <p:nvSpPr>
          <p:cNvPr id="90" name="文本框 89"/>
          <p:cNvSpPr txBox="1"/>
          <p:nvPr/>
        </p:nvSpPr>
        <p:spPr>
          <a:xfrm>
            <a:off x="2393634" y="2022008"/>
            <a:ext cx="1209368" cy="1107996"/>
          </a:xfrm>
          <a:prstGeom prst="rect">
            <a:avLst/>
          </a:prstGeom>
          <a:noFill/>
        </p:spPr>
        <p:txBody>
          <a:bodyPr wrap="square" rtlCol="0">
            <a:spAutoFit/>
          </a:bodyPr>
          <a:lstStyle/>
          <a:p>
            <a:r>
              <a:rPr lang="en-US" altLang="zh-CN" sz="6600" dirty="0">
                <a:solidFill>
                  <a:schemeClr val="bg1"/>
                </a:solidFill>
              </a:rPr>
              <a:t>01</a:t>
            </a:r>
            <a:endParaRPr lang="zh-CN" altLang="en-US" sz="6600" dirty="0">
              <a:solidFill>
                <a:schemeClr val="bg1"/>
              </a:solidFill>
            </a:endParaRPr>
          </a:p>
        </p:txBody>
      </p:sp>
      <p:sp>
        <p:nvSpPr>
          <p:cNvPr id="91" name="文本框 90"/>
          <p:cNvSpPr txBox="1"/>
          <p:nvPr/>
        </p:nvSpPr>
        <p:spPr>
          <a:xfrm>
            <a:off x="4057142" y="3512503"/>
            <a:ext cx="4213051" cy="678815"/>
          </a:xfrm>
          <a:prstGeom prst="rect">
            <a:avLst/>
          </a:prstGeom>
          <a:noFill/>
        </p:spPr>
        <p:txBody>
          <a:bodyPr wrap="square" rtlCol="0">
            <a:spAutoFit/>
          </a:bodyPr>
          <a:lstStyle/>
          <a:p>
            <a:r>
              <a:rPr lang="zh-CN" altLang="en-US" sz="3600" dirty="0">
                <a:solidFill>
                  <a:srgbClr val="F2F2F2"/>
                </a:solidFill>
                <a:latin typeface="Arial" panose="020B0604020202020204" pitchFamily="34" charset="0"/>
                <a:cs typeface="Arial" panose="020B0604020202020204" pitchFamily="34" charset="0"/>
              </a:rPr>
              <a:t>编码风格</a:t>
            </a:r>
            <a:endParaRPr lang="zh-CN" altLang="en-US" sz="3600" dirty="0">
              <a:solidFill>
                <a:srgbClr val="F2F2F2"/>
              </a:solidFill>
              <a:latin typeface="Arial" panose="020B0604020202020204" pitchFamily="34" charset="0"/>
              <a:cs typeface="Arial" panose="020B0604020202020204" pitchFamily="34" charset="0"/>
            </a:endParaRPr>
          </a:p>
        </p:txBody>
      </p:sp>
      <p:sp>
        <p:nvSpPr>
          <p:cNvPr id="93" name="文本框 92"/>
          <p:cNvSpPr txBox="1"/>
          <p:nvPr/>
        </p:nvSpPr>
        <p:spPr>
          <a:xfrm>
            <a:off x="2393634" y="3282276"/>
            <a:ext cx="1209368" cy="1107996"/>
          </a:xfrm>
          <a:prstGeom prst="rect">
            <a:avLst/>
          </a:prstGeom>
          <a:noFill/>
        </p:spPr>
        <p:txBody>
          <a:bodyPr wrap="square" rtlCol="0">
            <a:spAutoFit/>
          </a:bodyPr>
          <a:lstStyle/>
          <a:p>
            <a:r>
              <a:rPr lang="en-US" altLang="zh-CN" sz="6600" dirty="0">
                <a:solidFill>
                  <a:schemeClr val="bg1"/>
                </a:solidFill>
              </a:rPr>
              <a:t>02</a:t>
            </a:r>
            <a:endParaRPr lang="zh-CN" altLang="en-US" sz="6600" dirty="0">
              <a:solidFill>
                <a:schemeClr val="bg1"/>
              </a:solidFill>
            </a:endParaRPr>
          </a:p>
        </p:txBody>
      </p:sp>
      <p:cxnSp>
        <p:nvCxnSpPr>
          <p:cNvPr id="3" name="直接连接符 2"/>
          <p:cNvCxnSpPr/>
          <p:nvPr/>
        </p:nvCxnSpPr>
        <p:spPr>
          <a:xfrm>
            <a:off x="5562600" y="1447737"/>
            <a:ext cx="96289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rcRect l="8333" r="833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7" name="矩形 6"/>
          <p:cNvSpPr/>
          <p:nvPr/>
        </p:nvSpPr>
        <p:spPr>
          <a:xfrm>
            <a:off x="0" y="0"/>
            <a:ext cx="12192000" cy="6858000"/>
          </a:xfrm>
          <a:prstGeom prst="rect">
            <a:avLst/>
          </a:prstGeom>
          <a:solidFill>
            <a:srgbClr val="000000">
              <a:alpha val="7176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741043" y="3089354"/>
            <a:ext cx="4213051" cy="678815"/>
          </a:xfrm>
          <a:prstGeom prst="rect">
            <a:avLst/>
          </a:prstGeom>
          <a:noFill/>
        </p:spPr>
        <p:txBody>
          <a:bodyPr wrap="square" rtlCol="0">
            <a:spAutoFit/>
          </a:bodyPr>
          <a:lstStyle/>
          <a:p>
            <a:r>
              <a:rPr lang="zh-CN" altLang="en-US" sz="3600" dirty="0">
                <a:solidFill>
                  <a:srgbClr val="F2F2F2"/>
                </a:solidFill>
                <a:latin typeface="Arial" panose="020B0604020202020204" pitchFamily="34" charset="0"/>
                <a:cs typeface="Arial" panose="020B0604020202020204" pitchFamily="34" charset="0"/>
              </a:rPr>
              <a:t>选择程序设计语言</a:t>
            </a:r>
            <a:endParaRPr lang="zh-CN" altLang="en-US" sz="3600" dirty="0">
              <a:solidFill>
                <a:srgbClr val="F2F2F2"/>
              </a:solidFill>
              <a:latin typeface="Arial" panose="020B0604020202020204" pitchFamily="34" charset="0"/>
              <a:cs typeface="Arial" panose="020B0604020202020204" pitchFamily="34" charset="0"/>
            </a:endParaRPr>
          </a:p>
        </p:txBody>
      </p:sp>
      <p:sp>
        <p:nvSpPr>
          <p:cNvPr id="10" name="文本框 9"/>
          <p:cNvSpPr txBox="1"/>
          <p:nvPr/>
        </p:nvSpPr>
        <p:spPr>
          <a:xfrm>
            <a:off x="3530925" y="2875002"/>
            <a:ext cx="1209368" cy="1107996"/>
          </a:xfrm>
          <a:prstGeom prst="rect">
            <a:avLst/>
          </a:prstGeom>
          <a:noFill/>
        </p:spPr>
        <p:txBody>
          <a:bodyPr wrap="square" rtlCol="0">
            <a:spAutoFit/>
          </a:bodyPr>
          <a:lstStyle/>
          <a:p>
            <a:r>
              <a:rPr lang="en-US" altLang="zh-CN" sz="6600" dirty="0">
                <a:solidFill>
                  <a:schemeClr val="bg1"/>
                </a:solidFill>
              </a:rPr>
              <a:t>01</a:t>
            </a:r>
            <a:endParaRPr lang="zh-CN" altLang="en-US" sz="66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6"/>
        <p:cNvGrpSpPr/>
        <p:nvPr/>
      </p:nvGrpSpPr>
      <p:grpSpPr>
        <a:xfrm>
          <a:off x="0" y="0"/>
          <a:ext cx="0" cy="0"/>
          <a:chOff x="0" y="0"/>
          <a:chExt cx="0" cy="0"/>
        </a:xfrm>
      </p:grpSpPr>
      <p:pic>
        <p:nvPicPr>
          <p:cNvPr id="28" name="图片 27"/>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29" name="文本框 28"/>
          <p:cNvSpPr txBox="1"/>
          <p:nvPr/>
        </p:nvSpPr>
        <p:spPr>
          <a:xfrm>
            <a:off x="209550" y="266700"/>
            <a:ext cx="5160010" cy="613410"/>
          </a:xfrm>
          <a:prstGeom prst="rect">
            <a:avLst/>
          </a:prstGeom>
          <a:noFill/>
        </p:spPr>
        <p:txBody>
          <a:bodyPr wrap="square" rtlCol="0">
            <a:spAutoFit/>
          </a:bodyPr>
          <a:lstStyle/>
          <a:p>
            <a:r>
              <a:rPr lang="zh-CN" altLang="en-US" sz="3200" dirty="0">
                <a:solidFill>
                  <a:schemeClr val="bg1"/>
                </a:solidFill>
              </a:rPr>
              <a:t>选择程序设计语言的重要性</a:t>
            </a:r>
            <a:endParaRPr lang="zh-CN" altLang="en-US" sz="3200" dirty="0">
              <a:solidFill>
                <a:schemeClr val="bg1"/>
              </a:solidFill>
            </a:endParaRPr>
          </a:p>
        </p:txBody>
      </p:sp>
      <p:sp>
        <p:nvSpPr>
          <p:cNvPr id="2" name="文本框 1"/>
          <p:cNvSpPr txBox="1"/>
          <p:nvPr/>
        </p:nvSpPr>
        <p:spPr>
          <a:xfrm>
            <a:off x="2164080" y="1873250"/>
            <a:ext cx="7139305" cy="2564130"/>
          </a:xfrm>
          <a:prstGeom prst="rect">
            <a:avLst/>
          </a:prstGeom>
          <a:noFill/>
        </p:spPr>
        <p:txBody>
          <a:bodyPr wrap="square" rtlCol="0">
            <a:spAutoFit/>
          </a:bodyPr>
          <a:p>
            <a:r>
              <a:rPr lang="en-US" altLang="zh-CN" sz="3200"/>
              <a:t>       </a:t>
            </a:r>
            <a:r>
              <a:rPr lang="zh-CN" altLang="en-US" sz="3200"/>
              <a:t>适宜的程序设计语言能减少编码，测试时的困难，得出更容易阅读和维护的程序。由于软件的绝大部分成本用于测试和维护阶段，所以容易测试和维护是很重要的。</a:t>
            </a:r>
            <a:endParaRPr lang="en-US" altLang="zh-CN" sz="3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22" name="文本框 21"/>
          <p:cNvSpPr txBox="1"/>
          <p:nvPr/>
        </p:nvSpPr>
        <p:spPr>
          <a:xfrm>
            <a:off x="209550" y="266700"/>
            <a:ext cx="5189855" cy="613410"/>
          </a:xfrm>
          <a:prstGeom prst="rect">
            <a:avLst/>
          </a:prstGeom>
          <a:noFill/>
        </p:spPr>
        <p:txBody>
          <a:bodyPr wrap="square" rtlCol="0">
            <a:spAutoFit/>
          </a:bodyPr>
          <a:lstStyle/>
          <a:p>
            <a:r>
              <a:rPr lang="zh-CN" altLang="en-US" sz="3200" dirty="0">
                <a:solidFill>
                  <a:schemeClr val="bg1"/>
                </a:solidFill>
              </a:rPr>
              <a:t>高级语言与汇编语言的比较</a:t>
            </a:r>
            <a:endParaRPr lang="zh-CN" altLang="en-US" sz="3200" dirty="0">
              <a:solidFill>
                <a:schemeClr val="bg1"/>
              </a:solidFill>
            </a:endParaRPr>
          </a:p>
        </p:txBody>
      </p:sp>
      <p:sp>
        <p:nvSpPr>
          <p:cNvPr id="2" name="文本框 1"/>
          <p:cNvSpPr txBox="1"/>
          <p:nvPr/>
        </p:nvSpPr>
        <p:spPr>
          <a:xfrm>
            <a:off x="2087245" y="2090420"/>
            <a:ext cx="7897495" cy="2677795"/>
          </a:xfrm>
          <a:prstGeom prst="rect">
            <a:avLst/>
          </a:prstGeom>
          <a:noFill/>
        </p:spPr>
        <p:txBody>
          <a:bodyPr wrap="square" rtlCol="0">
            <a:spAutoFit/>
          </a:bodyPr>
          <a:p>
            <a:r>
              <a:rPr lang="en-US" altLang="zh-CN" sz="2400"/>
              <a:t>        </a:t>
            </a:r>
            <a:r>
              <a:rPr lang="zh-CN" altLang="en-US" sz="2400"/>
              <a:t>一般来说，高级语言的源程序和汇编代码指令之间有一句对多句的对应关系，用高级语言写程序比用汇编语言的效率高好几倍。此外，高级语言使用的符号和概念更符合人的习惯。</a:t>
            </a:r>
            <a:endParaRPr lang="zh-CN" altLang="en-US" sz="2400"/>
          </a:p>
          <a:p>
            <a:r>
              <a:rPr lang="zh-CN" altLang="en-US" sz="2400"/>
              <a:t>       总地来说，除了在特殊领域的一小部分代码需要用汇编语言书写之外，大部分程序用高级语言书写优于汇编语言</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635"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20" name="文本框 19"/>
          <p:cNvSpPr txBox="1"/>
          <p:nvPr/>
        </p:nvSpPr>
        <p:spPr>
          <a:xfrm>
            <a:off x="209550" y="266700"/>
            <a:ext cx="4171950" cy="613410"/>
          </a:xfrm>
          <a:prstGeom prst="rect">
            <a:avLst/>
          </a:prstGeom>
          <a:noFill/>
        </p:spPr>
        <p:txBody>
          <a:bodyPr wrap="square" rtlCol="0">
            <a:spAutoFit/>
          </a:bodyPr>
          <a:lstStyle/>
          <a:p>
            <a:r>
              <a:rPr lang="zh-CN" altLang="en-US" sz="3200" dirty="0">
                <a:solidFill>
                  <a:schemeClr val="bg1"/>
                </a:solidFill>
              </a:rPr>
              <a:t>实用标准</a:t>
            </a:r>
            <a:endParaRPr lang="zh-CN" altLang="en-US" sz="3200" dirty="0">
              <a:solidFill>
                <a:schemeClr val="bg1"/>
              </a:solidFill>
            </a:endParaRPr>
          </a:p>
        </p:txBody>
      </p:sp>
      <p:sp>
        <p:nvSpPr>
          <p:cNvPr id="13" name="Shape 807"/>
          <p:cNvSpPr/>
          <p:nvPr/>
        </p:nvSpPr>
        <p:spPr>
          <a:xfrm>
            <a:off x="5778809" y="1251294"/>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17" name="Shape 815"/>
          <p:cNvSpPr/>
          <p:nvPr/>
        </p:nvSpPr>
        <p:spPr>
          <a:xfrm>
            <a:off x="5778809" y="3586824"/>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2" name="Shape 807"/>
          <p:cNvSpPr/>
          <p:nvPr/>
        </p:nvSpPr>
        <p:spPr>
          <a:xfrm>
            <a:off x="1308409" y="1251294"/>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3" name="Shape 807"/>
          <p:cNvSpPr/>
          <p:nvPr/>
        </p:nvSpPr>
        <p:spPr>
          <a:xfrm>
            <a:off x="1308409" y="4755859"/>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4" name="Shape 807"/>
          <p:cNvSpPr/>
          <p:nvPr/>
        </p:nvSpPr>
        <p:spPr>
          <a:xfrm>
            <a:off x="1308409" y="3586824"/>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5" name="Shape 807"/>
          <p:cNvSpPr/>
          <p:nvPr/>
        </p:nvSpPr>
        <p:spPr>
          <a:xfrm>
            <a:off x="1308409" y="2417789"/>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6" name="Shape 807"/>
          <p:cNvSpPr/>
          <p:nvPr/>
        </p:nvSpPr>
        <p:spPr>
          <a:xfrm>
            <a:off x="5778809" y="2417789"/>
            <a:ext cx="635000" cy="6350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8" name="文本框 7"/>
          <p:cNvSpPr txBox="1"/>
          <p:nvPr/>
        </p:nvSpPr>
        <p:spPr>
          <a:xfrm>
            <a:off x="1432560" y="1327785"/>
            <a:ext cx="327660" cy="483235"/>
          </a:xfrm>
          <a:prstGeom prst="rect">
            <a:avLst/>
          </a:prstGeom>
          <a:noFill/>
        </p:spPr>
        <p:txBody>
          <a:bodyPr wrap="square" rtlCol="0">
            <a:spAutoFit/>
          </a:bodyPr>
          <a:p>
            <a:r>
              <a:rPr lang="en-US" altLang="zh-CN" sz="2400"/>
              <a:t>1</a:t>
            </a:r>
            <a:endParaRPr lang="en-US" altLang="zh-CN" sz="2400"/>
          </a:p>
        </p:txBody>
      </p:sp>
      <p:sp>
        <p:nvSpPr>
          <p:cNvPr id="9" name="文本框 8"/>
          <p:cNvSpPr txBox="1"/>
          <p:nvPr/>
        </p:nvSpPr>
        <p:spPr>
          <a:xfrm>
            <a:off x="1470660" y="2494280"/>
            <a:ext cx="289560" cy="483235"/>
          </a:xfrm>
          <a:prstGeom prst="rect">
            <a:avLst/>
          </a:prstGeom>
          <a:noFill/>
        </p:spPr>
        <p:txBody>
          <a:bodyPr wrap="square" rtlCol="0">
            <a:spAutoFit/>
          </a:bodyPr>
          <a:p>
            <a:r>
              <a:rPr lang="en-US" altLang="zh-CN" sz="2400"/>
              <a:t>2</a:t>
            </a:r>
            <a:endParaRPr lang="en-US" altLang="zh-CN" sz="2400"/>
          </a:p>
        </p:txBody>
      </p:sp>
      <p:sp>
        <p:nvSpPr>
          <p:cNvPr id="10" name="文本框 9"/>
          <p:cNvSpPr txBox="1"/>
          <p:nvPr/>
        </p:nvSpPr>
        <p:spPr>
          <a:xfrm>
            <a:off x="1431925" y="3712210"/>
            <a:ext cx="328295" cy="483235"/>
          </a:xfrm>
          <a:prstGeom prst="rect">
            <a:avLst/>
          </a:prstGeom>
          <a:noFill/>
        </p:spPr>
        <p:txBody>
          <a:bodyPr wrap="square" rtlCol="0">
            <a:spAutoFit/>
          </a:bodyPr>
          <a:p>
            <a:r>
              <a:rPr lang="en-US" altLang="zh-CN" sz="2400"/>
              <a:t>3</a:t>
            </a:r>
            <a:endParaRPr lang="en-US" altLang="zh-CN" sz="2400"/>
          </a:p>
        </p:txBody>
      </p:sp>
      <p:sp>
        <p:nvSpPr>
          <p:cNvPr id="11" name="文本框 10"/>
          <p:cNvSpPr txBox="1"/>
          <p:nvPr/>
        </p:nvSpPr>
        <p:spPr>
          <a:xfrm>
            <a:off x="1432560" y="4832350"/>
            <a:ext cx="299085" cy="483235"/>
          </a:xfrm>
          <a:prstGeom prst="rect">
            <a:avLst/>
          </a:prstGeom>
          <a:noFill/>
        </p:spPr>
        <p:txBody>
          <a:bodyPr wrap="square" rtlCol="0">
            <a:spAutoFit/>
          </a:bodyPr>
          <a:p>
            <a:r>
              <a:rPr lang="en-US" altLang="zh-CN" sz="2400"/>
              <a:t>4</a:t>
            </a:r>
            <a:endParaRPr lang="en-US" altLang="zh-CN" sz="2400"/>
          </a:p>
        </p:txBody>
      </p:sp>
      <p:sp>
        <p:nvSpPr>
          <p:cNvPr id="12" name="文本框 11"/>
          <p:cNvSpPr txBox="1"/>
          <p:nvPr/>
        </p:nvSpPr>
        <p:spPr>
          <a:xfrm>
            <a:off x="5941695" y="1327785"/>
            <a:ext cx="309245" cy="483235"/>
          </a:xfrm>
          <a:prstGeom prst="rect">
            <a:avLst/>
          </a:prstGeom>
          <a:noFill/>
        </p:spPr>
        <p:txBody>
          <a:bodyPr wrap="square" rtlCol="0">
            <a:spAutoFit/>
          </a:bodyPr>
          <a:p>
            <a:r>
              <a:rPr lang="en-US" altLang="zh-CN" sz="2400"/>
              <a:t>5</a:t>
            </a:r>
            <a:endParaRPr lang="en-US" altLang="zh-CN" sz="2400"/>
          </a:p>
        </p:txBody>
      </p:sp>
      <p:sp>
        <p:nvSpPr>
          <p:cNvPr id="21" name="文本框 20"/>
          <p:cNvSpPr txBox="1"/>
          <p:nvPr/>
        </p:nvSpPr>
        <p:spPr>
          <a:xfrm>
            <a:off x="5932170" y="2493645"/>
            <a:ext cx="328295" cy="483235"/>
          </a:xfrm>
          <a:prstGeom prst="rect">
            <a:avLst/>
          </a:prstGeom>
          <a:noFill/>
        </p:spPr>
        <p:txBody>
          <a:bodyPr wrap="square" rtlCol="0">
            <a:spAutoFit/>
          </a:bodyPr>
          <a:p>
            <a:r>
              <a:rPr lang="en-US" altLang="zh-CN" sz="2400"/>
              <a:t>6</a:t>
            </a:r>
            <a:endParaRPr lang="en-US" altLang="zh-CN" sz="2400"/>
          </a:p>
        </p:txBody>
      </p:sp>
      <p:sp>
        <p:nvSpPr>
          <p:cNvPr id="22" name="文本框 21"/>
          <p:cNvSpPr txBox="1"/>
          <p:nvPr/>
        </p:nvSpPr>
        <p:spPr>
          <a:xfrm>
            <a:off x="5932170" y="3712210"/>
            <a:ext cx="395605" cy="483235"/>
          </a:xfrm>
          <a:prstGeom prst="rect">
            <a:avLst/>
          </a:prstGeom>
          <a:noFill/>
        </p:spPr>
        <p:txBody>
          <a:bodyPr wrap="square" rtlCol="0">
            <a:spAutoFit/>
          </a:bodyPr>
          <a:p>
            <a:r>
              <a:rPr lang="en-US" altLang="zh-CN" sz="2400"/>
              <a:t>7</a:t>
            </a:r>
            <a:endParaRPr lang="en-US" altLang="zh-CN" sz="2400"/>
          </a:p>
        </p:txBody>
      </p:sp>
      <p:sp>
        <p:nvSpPr>
          <p:cNvPr id="23" name="文本框 22"/>
          <p:cNvSpPr txBox="1"/>
          <p:nvPr/>
        </p:nvSpPr>
        <p:spPr>
          <a:xfrm>
            <a:off x="2335530" y="1327785"/>
            <a:ext cx="2693035" cy="483235"/>
          </a:xfrm>
          <a:prstGeom prst="rect">
            <a:avLst/>
          </a:prstGeom>
          <a:noFill/>
        </p:spPr>
        <p:txBody>
          <a:bodyPr wrap="square" rtlCol="0">
            <a:spAutoFit/>
          </a:bodyPr>
          <a:p>
            <a:r>
              <a:rPr lang="zh-CN" altLang="en-US" sz="2400"/>
              <a:t>系统用户的要求</a:t>
            </a:r>
            <a:endParaRPr lang="zh-CN" altLang="en-US" sz="2400"/>
          </a:p>
        </p:txBody>
      </p:sp>
      <p:sp>
        <p:nvSpPr>
          <p:cNvPr id="24" name="文本框 23"/>
          <p:cNvSpPr txBox="1"/>
          <p:nvPr/>
        </p:nvSpPr>
        <p:spPr>
          <a:xfrm>
            <a:off x="2335530" y="2493645"/>
            <a:ext cx="2760345" cy="483235"/>
          </a:xfrm>
          <a:prstGeom prst="rect">
            <a:avLst/>
          </a:prstGeom>
          <a:noFill/>
        </p:spPr>
        <p:txBody>
          <a:bodyPr wrap="square" rtlCol="0">
            <a:spAutoFit/>
          </a:bodyPr>
          <a:p>
            <a:r>
              <a:rPr lang="zh-CN" altLang="en-US" sz="2400"/>
              <a:t>可使用的编译程序</a:t>
            </a:r>
            <a:endParaRPr lang="zh-CN" altLang="en-US" sz="2400"/>
          </a:p>
        </p:txBody>
      </p:sp>
      <p:sp>
        <p:nvSpPr>
          <p:cNvPr id="25" name="文本框 24"/>
          <p:cNvSpPr txBox="1"/>
          <p:nvPr/>
        </p:nvSpPr>
        <p:spPr>
          <a:xfrm>
            <a:off x="2335530" y="3662680"/>
            <a:ext cx="2684780" cy="483235"/>
          </a:xfrm>
          <a:prstGeom prst="rect">
            <a:avLst/>
          </a:prstGeom>
          <a:noFill/>
        </p:spPr>
        <p:txBody>
          <a:bodyPr wrap="square" rtlCol="0">
            <a:spAutoFit/>
          </a:bodyPr>
          <a:p>
            <a:r>
              <a:rPr lang="zh-CN" altLang="en-US" sz="2400"/>
              <a:t>可得到的软件工具</a:t>
            </a:r>
            <a:endParaRPr lang="zh-CN" altLang="en-US" sz="2400"/>
          </a:p>
        </p:txBody>
      </p:sp>
      <p:sp>
        <p:nvSpPr>
          <p:cNvPr id="26" name="文本框 25"/>
          <p:cNvSpPr txBox="1"/>
          <p:nvPr/>
        </p:nvSpPr>
        <p:spPr>
          <a:xfrm>
            <a:off x="2402840" y="4843145"/>
            <a:ext cx="2499995" cy="483235"/>
          </a:xfrm>
          <a:prstGeom prst="rect">
            <a:avLst/>
          </a:prstGeom>
          <a:noFill/>
        </p:spPr>
        <p:txBody>
          <a:bodyPr wrap="square" rtlCol="0">
            <a:spAutoFit/>
          </a:bodyPr>
          <a:p>
            <a:r>
              <a:rPr lang="zh-CN" altLang="en-US" sz="2400"/>
              <a:t>工程规模</a:t>
            </a:r>
            <a:endParaRPr lang="zh-CN" altLang="en-US" sz="2400"/>
          </a:p>
        </p:txBody>
      </p:sp>
      <p:sp>
        <p:nvSpPr>
          <p:cNvPr id="27" name="文本框 26"/>
          <p:cNvSpPr txBox="1"/>
          <p:nvPr/>
        </p:nvSpPr>
        <p:spPr>
          <a:xfrm>
            <a:off x="6892290" y="1327785"/>
            <a:ext cx="2567305" cy="483235"/>
          </a:xfrm>
          <a:prstGeom prst="rect">
            <a:avLst/>
          </a:prstGeom>
          <a:noFill/>
        </p:spPr>
        <p:txBody>
          <a:bodyPr wrap="square" rtlCol="0">
            <a:spAutoFit/>
          </a:bodyPr>
          <a:p>
            <a:r>
              <a:rPr lang="zh-CN" altLang="en-US" sz="2400"/>
              <a:t>程序员的知识</a:t>
            </a:r>
            <a:endParaRPr lang="zh-CN" altLang="en-US" sz="2400"/>
          </a:p>
        </p:txBody>
      </p:sp>
      <p:sp>
        <p:nvSpPr>
          <p:cNvPr id="28" name="文本框 27"/>
          <p:cNvSpPr txBox="1"/>
          <p:nvPr/>
        </p:nvSpPr>
        <p:spPr>
          <a:xfrm>
            <a:off x="6892290" y="2494280"/>
            <a:ext cx="2683510" cy="483235"/>
          </a:xfrm>
          <a:prstGeom prst="rect">
            <a:avLst/>
          </a:prstGeom>
          <a:noFill/>
        </p:spPr>
        <p:txBody>
          <a:bodyPr wrap="square" rtlCol="0">
            <a:spAutoFit/>
          </a:bodyPr>
          <a:p>
            <a:r>
              <a:rPr lang="zh-CN" altLang="en-US" sz="2400"/>
              <a:t>软件可移植性要求</a:t>
            </a:r>
            <a:endParaRPr lang="zh-CN" altLang="en-US" sz="2400"/>
          </a:p>
        </p:txBody>
      </p:sp>
      <p:sp>
        <p:nvSpPr>
          <p:cNvPr id="30" name="文本框 29"/>
          <p:cNvSpPr txBox="1"/>
          <p:nvPr/>
        </p:nvSpPr>
        <p:spPr>
          <a:xfrm>
            <a:off x="6892290" y="3712210"/>
            <a:ext cx="2615565" cy="483235"/>
          </a:xfrm>
          <a:prstGeom prst="rect">
            <a:avLst/>
          </a:prstGeom>
          <a:noFill/>
        </p:spPr>
        <p:txBody>
          <a:bodyPr wrap="square" rtlCol="0">
            <a:spAutoFit/>
          </a:bodyPr>
          <a:p>
            <a:r>
              <a:rPr lang="zh-CN" altLang="en-US" sz="2400"/>
              <a:t>软件的应用领域</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rcRect l="8333" r="833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7" name="矩形 6"/>
          <p:cNvSpPr/>
          <p:nvPr/>
        </p:nvSpPr>
        <p:spPr>
          <a:xfrm>
            <a:off x="0" y="0"/>
            <a:ext cx="12192000" cy="6858000"/>
          </a:xfrm>
          <a:prstGeom prst="rect">
            <a:avLst/>
          </a:prstGeom>
          <a:solidFill>
            <a:srgbClr val="000000">
              <a:alpha val="7176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686679" y="3089354"/>
            <a:ext cx="4213051" cy="678815"/>
          </a:xfrm>
          <a:prstGeom prst="rect">
            <a:avLst/>
          </a:prstGeom>
          <a:noFill/>
        </p:spPr>
        <p:txBody>
          <a:bodyPr wrap="square" rtlCol="0">
            <a:spAutoFit/>
          </a:bodyPr>
          <a:lstStyle/>
          <a:p>
            <a:r>
              <a:rPr lang="zh-CN" altLang="en-US" sz="3600" dirty="0">
                <a:solidFill>
                  <a:srgbClr val="F2F2F2"/>
                </a:solidFill>
                <a:latin typeface="Arial" panose="020B0604020202020204" pitchFamily="34" charset="0"/>
                <a:cs typeface="Arial" panose="020B0604020202020204" pitchFamily="34" charset="0"/>
              </a:rPr>
              <a:t>编码风格</a:t>
            </a:r>
            <a:endParaRPr lang="zh-CN" altLang="en-US" sz="3600" dirty="0">
              <a:solidFill>
                <a:srgbClr val="F2F2F2"/>
              </a:solidFill>
              <a:latin typeface="Arial" panose="020B0604020202020204" pitchFamily="34" charset="0"/>
              <a:cs typeface="Arial" panose="020B0604020202020204" pitchFamily="34" charset="0"/>
            </a:endParaRPr>
          </a:p>
        </p:txBody>
      </p:sp>
      <p:sp>
        <p:nvSpPr>
          <p:cNvPr id="14" name="文本框 13"/>
          <p:cNvSpPr txBox="1"/>
          <p:nvPr/>
        </p:nvSpPr>
        <p:spPr>
          <a:xfrm>
            <a:off x="3477196" y="2875002"/>
            <a:ext cx="1209368" cy="1107996"/>
          </a:xfrm>
          <a:prstGeom prst="rect">
            <a:avLst/>
          </a:prstGeom>
          <a:noFill/>
        </p:spPr>
        <p:txBody>
          <a:bodyPr wrap="square" rtlCol="0">
            <a:spAutoFit/>
          </a:bodyPr>
          <a:lstStyle/>
          <a:p>
            <a:r>
              <a:rPr lang="en-US" altLang="zh-CN" sz="6600" dirty="0">
                <a:solidFill>
                  <a:schemeClr val="bg1"/>
                </a:solidFill>
              </a:rPr>
              <a:t>02</a:t>
            </a:r>
            <a:endParaRPr lang="zh-CN" altLang="en-US" sz="66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40"/>
          <p:cNvPicPr>
            <a:picLocks noChangeAspect="1"/>
          </p:cNvPicPr>
          <p:nvPr/>
        </p:nvPicPr>
        <p:blipFill>
          <a:blip r:embed="rId1">
            <a:extLst>
              <a:ext uri="{28A0092B-C50C-407E-A947-70E740481C1C}">
                <a14:useLocalDpi xmlns:a14="http://schemas.microsoft.com/office/drawing/2010/main" val="0"/>
              </a:ext>
            </a:extLst>
          </a:blip>
          <a:srcRect l="2672" t="2672" r="2672" b="2672"/>
          <a:stretch>
            <a:fillRect/>
          </a:stretch>
        </p:blipFill>
        <p:spPr>
          <a:xfrm>
            <a:off x="0" y="1"/>
            <a:ext cx="12192001" cy="6857999"/>
          </a:xfrm>
          <a:custGeom>
            <a:avLst/>
            <a:gdLst>
              <a:gd name="connsiteX0" fmla="*/ 0 w 12192001"/>
              <a:gd name="connsiteY0" fmla="*/ 0 h 6857999"/>
              <a:gd name="connsiteX1" fmla="*/ 12192001 w 12192001"/>
              <a:gd name="connsiteY1" fmla="*/ 0 h 6857999"/>
              <a:gd name="connsiteX2" fmla="*/ 12192001 w 12192001"/>
              <a:gd name="connsiteY2" fmla="*/ 6857999 h 6857999"/>
              <a:gd name="connsiteX3" fmla="*/ 0 w 12192001"/>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1" h="6857999">
                <a:moveTo>
                  <a:pt x="0" y="0"/>
                </a:moveTo>
                <a:lnTo>
                  <a:pt x="12192001" y="0"/>
                </a:lnTo>
                <a:lnTo>
                  <a:pt x="12192001" y="6857999"/>
                </a:lnTo>
                <a:lnTo>
                  <a:pt x="0" y="6857999"/>
                </a:lnTo>
                <a:close/>
              </a:path>
            </a:pathLst>
          </a:custGeom>
        </p:spPr>
      </p:pic>
      <p:sp>
        <p:nvSpPr>
          <p:cNvPr id="72" name="文本框 71"/>
          <p:cNvSpPr txBox="1"/>
          <p:nvPr/>
        </p:nvSpPr>
        <p:spPr>
          <a:xfrm>
            <a:off x="209550" y="266700"/>
            <a:ext cx="4171950" cy="613410"/>
          </a:xfrm>
          <a:prstGeom prst="rect">
            <a:avLst/>
          </a:prstGeom>
          <a:noFill/>
        </p:spPr>
        <p:txBody>
          <a:bodyPr wrap="square" rtlCol="0">
            <a:spAutoFit/>
          </a:bodyPr>
          <a:lstStyle/>
          <a:p>
            <a:r>
              <a:rPr lang="en-US" altLang="zh-CN" sz="3200" dirty="0">
                <a:solidFill>
                  <a:schemeClr val="bg1"/>
                </a:solidFill>
              </a:rPr>
              <a:t>1.</a:t>
            </a:r>
            <a:r>
              <a:rPr lang="zh-CN" altLang="en-US" sz="3200" dirty="0">
                <a:solidFill>
                  <a:schemeClr val="bg1"/>
                </a:solidFill>
              </a:rPr>
              <a:t>程序内部的文档</a:t>
            </a:r>
            <a:endParaRPr lang="zh-CN" altLang="en-US" sz="3200" dirty="0">
              <a:solidFill>
                <a:schemeClr val="bg1"/>
              </a:solidFill>
            </a:endParaRPr>
          </a:p>
        </p:txBody>
      </p:sp>
      <p:sp>
        <p:nvSpPr>
          <p:cNvPr id="3" name="文本框 2"/>
          <p:cNvSpPr txBox="1"/>
          <p:nvPr/>
        </p:nvSpPr>
        <p:spPr>
          <a:xfrm>
            <a:off x="1080135" y="1541780"/>
            <a:ext cx="9865995" cy="3535680"/>
          </a:xfrm>
          <a:prstGeom prst="rect">
            <a:avLst/>
          </a:prstGeom>
          <a:noFill/>
        </p:spPr>
        <p:txBody>
          <a:bodyPr wrap="square" rtlCol="0">
            <a:spAutoFit/>
          </a:bodyPr>
          <a:p>
            <a:r>
              <a:rPr lang="en-US" altLang="zh-CN" sz="2800"/>
              <a:t>       </a:t>
            </a:r>
            <a:r>
              <a:rPr lang="zh-CN" altLang="en-US" sz="2800"/>
              <a:t>程序内部的文档包含恰当的标识符，适当的注解和程序的视觉组织。</a:t>
            </a:r>
            <a:endParaRPr lang="zh-CN" altLang="en-US" sz="2800"/>
          </a:p>
          <a:p>
            <a:r>
              <a:rPr lang="zh-CN" altLang="en-US" sz="2800"/>
              <a:t>       选取含义鲜明的名字，如果使用缩写，那么缩写规则应一致，并加上注解。</a:t>
            </a:r>
            <a:endParaRPr lang="zh-CN" altLang="en-US" sz="2800"/>
          </a:p>
          <a:p>
            <a:r>
              <a:rPr lang="zh-CN" altLang="en-US" sz="2800"/>
              <a:t>       注解是程序员和读者通信的重要手段，注解的内容一定要正确。</a:t>
            </a:r>
            <a:endParaRPr lang="zh-CN" altLang="en-US" sz="2800"/>
          </a:p>
          <a:p>
            <a:r>
              <a:rPr lang="zh-CN" altLang="en-US" sz="2800"/>
              <a:t>       程序清单的布局应该利用适当的阶梯形式使程序的层次结构清晰明显。</a:t>
            </a:r>
            <a:endParaRPr lang="zh-CN" altLang="en-US" sz="2800"/>
          </a:p>
        </p:txBody>
      </p:sp>
    </p:spTree>
  </p:cSld>
  <p:clrMapOvr>
    <a:masterClrMapping/>
  </p:clrMapOvr>
</p:sld>
</file>

<file path=ppt/theme/theme1.xml><?xml version="1.0" encoding="utf-8"?>
<a:theme xmlns:a="http://schemas.openxmlformats.org/drawingml/2006/main" name="Office 主题​​">
  <a:themeElements>
    <a:clrScheme name="水墨">
      <a:dk1>
        <a:srgbClr val="FFFFFF"/>
      </a:dk1>
      <a:lt1>
        <a:sysClr val="window" lastClr="FFFFFF"/>
      </a:lt1>
      <a:dk2>
        <a:srgbClr val="FFFFFF"/>
      </a:dk2>
      <a:lt2>
        <a:srgbClr val="FFFFFF"/>
      </a:lt2>
      <a:accent1>
        <a:srgbClr val="C4C4C3"/>
      </a:accent1>
      <a:accent2>
        <a:srgbClr val="6D6C6B"/>
      </a:accent2>
      <a:accent3>
        <a:srgbClr val="C4C4C3"/>
      </a:accent3>
      <a:accent4>
        <a:srgbClr val="6D6C6B"/>
      </a:accent4>
      <a:accent5>
        <a:srgbClr val="FFFFFF"/>
      </a:accent5>
      <a:accent6>
        <a:srgbClr val="6D6C6B"/>
      </a:accent6>
      <a:hlink>
        <a:srgbClr val="C4C4C3"/>
      </a:hlink>
      <a:folHlink>
        <a:srgbClr val="6D6C6B"/>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916</Words>
  <Application>WPS 演示</Application>
  <PresentationFormat>宽屏</PresentationFormat>
  <Paragraphs>101</Paragraphs>
  <Slides>13</Slides>
  <Notes>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13</vt:i4>
      </vt:variant>
    </vt:vector>
  </HeadingPairs>
  <TitlesOfParts>
    <vt:vector size="25" baseType="lpstr">
      <vt:lpstr>Arial</vt:lpstr>
      <vt:lpstr>宋体</vt:lpstr>
      <vt:lpstr>Wingdings</vt:lpstr>
      <vt:lpstr>方正大黑简体</vt:lpstr>
      <vt:lpstr>禹卫书法行书简体</vt:lpstr>
      <vt:lpstr>Arimo</vt:lpstr>
      <vt:lpstr>Helvetica</vt:lpstr>
      <vt:lpstr>微软雅黑</vt:lpstr>
      <vt:lpstr>黑体</vt:lpstr>
      <vt:lpstr>等线</vt:lpstr>
      <vt:lpstr>AMGDT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Vip0763</dc:creator>
  <cp:lastModifiedBy>hyc</cp:lastModifiedBy>
  <cp:revision>13</cp:revision>
  <dcterms:created xsi:type="dcterms:W3CDTF">2017-03-15T08:34:00Z</dcterms:created>
  <dcterms:modified xsi:type="dcterms:W3CDTF">2017-05-14T09:24:14Z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